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9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1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2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5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3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5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5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4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B54BFB0-DFF2-48CF-BDE0-335C083910F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8198BD6-4F3B-48AB-9C85-0713E19CE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8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Rrc_autism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97BB4570-345B-448E-A982-95B53DFA8FA7}"/>
              </a:ext>
            </a:extLst>
          </p:cNvPr>
          <p:cNvSpPr/>
          <p:nvPr/>
        </p:nvSpPr>
        <p:spPr>
          <a:xfrm>
            <a:off x="8625840" y="3291332"/>
            <a:ext cx="4267200" cy="41015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32487-945A-40D6-B58C-B91056183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2023533"/>
          </a:xfrm>
        </p:spPr>
        <p:txBody>
          <a:bodyPr>
            <a:noAutofit/>
          </a:bodyPr>
          <a:lstStyle/>
          <a:p>
            <a:r>
              <a:rPr lang="ru-RU" sz="4400" b="1" dirty="0"/>
              <a:t>Методика сенсорной интеграции как диагностический инструмент в работе педагога-психолога (на примере опыта РРЦ РАС СО)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716BB7-8093-489B-82D9-56DF7C66C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099" y="2898648"/>
            <a:ext cx="9228201" cy="1645920"/>
          </a:xfrm>
        </p:spPr>
        <p:txBody>
          <a:bodyPr/>
          <a:lstStyle/>
          <a:p>
            <a:r>
              <a:rPr lang="ru-RU" dirty="0"/>
              <a:t>Елена Котлова, методист РРЦ АУТИЗМ по Свердловской области, учитель дефектолог, ГБОУ   «Речевой центр»    г. Екатеринбург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16D793-4380-412C-8CEC-48019AB4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14" y="4059936"/>
            <a:ext cx="2474347" cy="22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3D7FF-D317-4BAD-A135-36FF5F6A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"/>
            <a:ext cx="939292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Формирование головного мозга в процессе онтогенеза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1907858-9D7D-4E63-8A46-CF89F5136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657556"/>
              </p:ext>
            </p:extLst>
          </p:nvPr>
        </p:nvGraphicFramePr>
        <p:xfrm>
          <a:off x="838200" y="1117600"/>
          <a:ext cx="10601960" cy="5406673"/>
        </p:xfrm>
        <a:graphic>
          <a:graphicData uri="http://schemas.openxmlformats.org/drawingml/2006/table">
            <a:tbl>
              <a:tblPr/>
              <a:tblGrid>
                <a:gridCol w="2106908">
                  <a:extLst>
                    <a:ext uri="{9D8B030D-6E8A-4147-A177-3AD203B41FA5}">
                      <a16:colId xmlns:a16="http://schemas.microsoft.com/office/drawing/2014/main" val="712783580"/>
                    </a:ext>
                  </a:extLst>
                </a:gridCol>
                <a:gridCol w="2039487">
                  <a:extLst>
                    <a:ext uri="{9D8B030D-6E8A-4147-A177-3AD203B41FA5}">
                      <a16:colId xmlns:a16="http://schemas.microsoft.com/office/drawing/2014/main" val="2728058556"/>
                    </a:ext>
                  </a:extLst>
                </a:gridCol>
                <a:gridCol w="6455565">
                  <a:extLst>
                    <a:ext uri="{9D8B030D-6E8A-4147-A177-3AD203B41FA5}">
                      <a16:colId xmlns:a16="http://schemas.microsoft.com/office/drawing/2014/main" val="17662002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ru-RU" sz="1200"/>
                        <a:t>Возраст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Этапы развития области головного мозга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Функции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228869"/>
                  </a:ext>
                </a:extLst>
              </a:tr>
              <a:tr h="577681">
                <a:tc>
                  <a:txBody>
                    <a:bodyPr/>
                    <a:lstStyle/>
                    <a:p>
                      <a:r>
                        <a:rPr lang="ru-RU" sz="1200" dirty="0"/>
                        <a:t>От зачатия до </a:t>
                      </a:r>
                      <a:r>
                        <a:rPr lang="ru-RU" sz="1200" b="1" dirty="0"/>
                        <a:t>15</a:t>
                      </a:r>
                      <a:r>
                        <a:rPr lang="ru-RU" sz="1200" dirty="0"/>
                        <a:t>мес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Стволовые структуры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Основные потребности выживания — питание, укрытие, защита, безопасность. Сенсорное развитие вестибулярного аппарата, слуха, тактильных ощущений, обоняния, вкуса, зрения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472984"/>
                  </a:ext>
                </a:extLst>
              </a:tr>
              <a:tr h="369715">
                <a:tc>
                  <a:txBody>
                    <a:bodyPr/>
                    <a:lstStyle/>
                    <a:p>
                      <a:r>
                        <a:rPr lang="ru-RU" sz="1200" b="1"/>
                        <a:t>15 </a:t>
                      </a:r>
                      <a:r>
                        <a:rPr lang="ru-RU" sz="1200"/>
                        <a:t>мес — </a:t>
                      </a:r>
                      <a:r>
                        <a:rPr lang="ru-RU" sz="1200" b="1"/>
                        <a:t>4,5 </a:t>
                      </a:r>
                      <a:r>
                        <a:rPr lang="ru-RU" sz="1200"/>
                        <a:t>г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Лимбическая система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Развитие эмоциональной и речевой сферы, воображения, памяти, овладение грубыми моторными навыками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89868"/>
                  </a:ext>
                </a:extLst>
              </a:tr>
              <a:tr h="508360">
                <a:tc>
                  <a:txBody>
                    <a:bodyPr/>
                    <a:lstStyle/>
                    <a:p>
                      <a:r>
                        <a:rPr lang="ru-RU" sz="1200" b="1"/>
                        <a:t>4,5-7 </a:t>
                      </a:r>
                      <a:r>
                        <a:rPr lang="ru-RU" sz="1200"/>
                        <a:t>лет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Правое (образное) полушарие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Обработка в мозге целостной картины на основе </a:t>
                      </a:r>
                      <a:r>
                        <a:rPr lang="ru-RU" sz="1200" b="1"/>
                        <a:t>об</a:t>
                      </a:r>
                      <a:r>
                        <a:rPr lang="ru-RU" sz="1200"/>
                        <a:t>разов, движения, ритма, эмоций, интуиции, внешней речи, интегрированного мышления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61242"/>
                  </a:ext>
                </a:extLst>
              </a:tr>
              <a:tr h="508360">
                <a:tc>
                  <a:txBody>
                    <a:bodyPr/>
                    <a:lstStyle/>
                    <a:p>
                      <a:r>
                        <a:rPr lang="ru-RU" sz="1200" b="1"/>
                        <a:t>7—9 </a:t>
                      </a:r>
                      <a:r>
                        <a:rPr lang="ru-RU" sz="1200"/>
                        <a:t>лет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Левое (логическое) полушарие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Детальная и линейная обработка информации, совершенствование навыков речи, чтения и письма, счета, рисования, танцевальных, восприятия музыки, моторики рук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631354"/>
                  </a:ext>
                </a:extLst>
              </a:tr>
              <a:tr h="577681">
                <a:tc>
                  <a:txBody>
                    <a:bodyPr/>
                    <a:lstStyle/>
                    <a:p>
                      <a:r>
                        <a:rPr lang="ru-RU" sz="1200" b="1"/>
                        <a:t>8 </a:t>
                      </a:r>
                      <a:r>
                        <a:rPr lang="ru-RU" sz="1200"/>
                        <a:t>лет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Лобная доля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Совершенствование навыков тонкой моторики, становление внутренней речи, контроль социального поведения. Развитие и координация движений глаз: слежение и фокусирование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11807"/>
                  </a:ext>
                </a:extLst>
              </a:tr>
              <a:tr h="439037">
                <a:tc>
                  <a:txBody>
                    <a:bodyPr/>
                    <a:lstStyle/>
                    <a:p>
                      <a:r>
                        <a:rPr lang="ru-RU" sz="1200" b="1"/>
                        <a:t>9—12 </a:t>
                      </a:r>
                      <a:r>
                        <a:rPr lang="ru-RU" sz="1200"/>
                        <a:t>лет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Мозолистое тело и миелинизация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Комплексная обработка информации всем мозгом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668333"/>
                  </a:ext>
                </a:extLst>
              </a:tr>
              <a:tr h="369715">
                <a:tc>
                  <a:txBody>
                    <a:bodyPr/>
                    <a:lstStyle/>
                    <a:p>
                      <a:r>
                        <a:rPr lang="ru-RU" sz="1200" b="1"/>
                        <a:t>12—16 </a:t>
                      </a:r>
                      <a:r>
                        <a:rPr lang="ru-RU" sz="1200"/>
                        <a:t>лет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Гормональный всплеск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Формирование знаний о себе, своем теле. Уяснение значимости жизни, появление общественных интересов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299272"/>
                  </a:ext>
                </a:extLst>
              </a:tr>
              <a:tr h="508360">
                <a:tc>
                  <a:txBody>
                    <a:bodyPr/>
                    <a:lstStyle/>
                    <a:p>
                      <a:r>
                        <a:rPr lang="ru-RU" sz="1200" b="1"/>
                        <a:t>16—21 год</a:t>
                      </a:r>
                      <a:endParaRPr lang="ru-RU" sz="1200"/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Целостная система интеллекта и тела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Планирование будущего, анализ новых идей и возможностей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389162"/>
                  </a:ext>
                </a:extLst>
              </a:tr>
              <a:tr h="785646">
                <a:tc>
                  <a:txBody>
                    <a:bodyPr/>
                    <a:lstStyle/>
                    <a:p>
                      <a:r>
                        <a:rPr lang="ru-RU" sz="1200" b="1"/>
                        <a:t>21 </a:t>
                      </a:r>
                      <a:r>
                        <a:rPr lang="ru-RU" sz="1200"/>
                        <a:t>год и далее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Интенсивный скачок в развитии нервной сети лобных долей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Развитие системного мышления, уяснение причинных связей высшего уровня, совершенствование эмоций (альтруизм, любовь сочувствие) и тонких моторных навыков</a:t>
                      </a:r>
                    </a:p>
                  </a:txBody>
                  <a:tcPr marL="19254" marR="19254" marT="9627" marB="9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38231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E60D92-50EA-4B2D-9D76-DF5F4AE6D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80" y="76517"/>
            <a:ext cx="1767840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7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E1D43-5708-4ECE-A59A-421BC144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Развитие при РАС происходит мозаично.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B070D6-4D6D-4AC6-9495-E905E65EC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480" y="1329943"/>
            <a:ext cx="7579360" cy="52676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D4E899-BC11-40B0-9055-CD4D85DEE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0" y="5065776"/>
            <a:ext cx="1767840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5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23C0B-0D0C-4714-81F6-8983C053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Внутренний дискомфорт – то, о чем мы не можем сказать.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416395-C8DE-45C4-B452-175804F21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759" y="2011363"/>
            <a:ext cx="5642757" cy="3767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84CCD9-51EC-4726-9EB6-F5D829FCC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0" y="5065776"/>
            <a:ext cx="1767840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3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07E48-151D-407C-9C39-55496140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Сенсорные особенности детей с РАС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45BE6-14AD-4CA4-9D93-75CFBE8D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Чувствительный слух</a:t>
            </a:r>
          </a:p>
          <a:p>
            <a:r>
              <a:rPr lang="ru-RU" dirty="0"/>
              <a:t>Сильное зрительное восприятие</a:t>
            </a:r>
          </a:p>
          <a:p>
            <a:r>
              <a:rPr lang="ru-RU" dirty="0"/>
              <a:t>Страдает </a:t>
            </a:r>
            <a:r>
              <a:rPr lang="ru-RU" dirty="0" err="1"/>
              <a:t>проприорецепция</a:t>
            </a:r>
            <a:endParaRPr lang="ru-RU" dirty="0"/>
          </a:p>
          <a:p>
            <a:r>
              <a:rPr lang="ru-RU" dirty="0"/>
              <a:t>Может быть высокая кожная чувствительность</a:t>
            </a:r>
          </a:p>
          <a:p>
            <a:r>
              <a:rPr lang="ru-RU" dirty="0"/>
              <a:t>Нарушено восприятие схемы тела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C846A5-CA8F-4A03-A7CC-7779AA535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80" y="5193792"/>
            <a:ext cx="1767840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1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D87112-1A0C-44E6-8955-EA1F665D7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74" y="319405"/>
            <a:ext cx="1767840" cy="166420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C9114-3BAA-4DC9-8E85-9BE6CBAB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21" y="319405"/>
            <a:ext cx="8730616" cy="1658198"/>
          </a:xfrm>
        </p:spPr>
        <p:txBody>
          <a:bodyPr>
            <a:normAutofit/>
          </a:bodyPr>
          <a:lstStyle/>
          <a:p>
            <a:r>
              <a:rPr lang="ru-RU" sz="4400" b="1" dirty="0"/>
              <a:t>Как диагностировать сенсорные особенности ребенка с РАС?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C0643-E3A9-41AA-A299-138712E6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86" y="2079203"/>
            <a:ext cx="4384040" cy="4351338"/>
          </a:xfrm>
        </p:spPr>
        <p:txBody>
          <a:bodyPr>
            <a:normAutofit/>
          </a:bodyPr>
          <a:lstStyle/>
          <a:p>
            <a:r>
              <a:rPr lang="ru-RU" dirty="0"/>
              <a:t>Следовать за ребенком</a:t>
            </a:r>
          </a:p>
          <a:p>
            <a:r>
              <a:rPr lang="ru-RU" dirty="0"/>
              <a:t>Организованная структурированная среда</a:t>
            </a:r>
          </a:p>
          <a:p>
            <a:r>
              <a:rPr lang="ru-RU" dirty="0"/>
              <a:t>Игра наш главный помощник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720154-CD9C-4D87-8455-B80557A3C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429" y="2079203"/>
            <a:ext cx="6521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6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4A9BA-8EB5-4075-AD2C-CAAFE6EE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054216" cy="1658198"/>
          </a:xfrm>
        </p:spPr>
        <p:txBody>
          <a:bodyPr>
            <a:normAutofit/>
          </a:bodyPr>
          <a:lstStyle/>
          <a:p>
            <a:r>
              <a:rPr lang="ru-RU" sz="4400" dirty="0"/>
              <a:t>Елена Владимировна Котлова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5D678-2D96-4867-B6CF-7A8E3D0A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011681"/>
            <a:ext cx="3570224" cy="9855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Rrc_autism@mail.ru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Аутизм-</a:t>
            </a:r>
            <a:r>
              <a:rPr lang="ru-RU" dirty="0" err="1"/>
              <a:t>урал.рф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9D0F3B-0A62-40F9-91BD-7DFCBDA98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997201"/>
            <a:ext cx="2600959" cy="260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68601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45</TotalTime>
  <Words>342</Words>
  <Application>Microsoft Office PowerPoint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 Light</vt:lpstr>
      <vt:lpstr>Метрополия</vt:lpstr>
      <vt:lpstr>Методика сенсорной интеграции как диагностический инструмент в работе педагога-психолога (на примере опыта РРЦ РАС СО)</vt:lpstr>
      <vt:lpstr>Формирование головного мозга в процессе онтогенеза</vt:lpstr>
      <vt:lpstr>Развитие при РАС происходит мозаично. </vt:lpstr>
      <vt:lpstr>Внутренний дискомфорт – то, о чем мы не можем сказать.</vt:lpstr>
      <vt:lpstr>Сенсорные особенности детей с РАС</vt:lpstr>
      <vt:lpstr>Как диагностировать сенсорные особенности ребенка с РАС?</vt:lpstr>
      <vt:lpstr>Елена Владимировна Котлова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сенсорной интеграции как диагностический инструмент в работе педагога-психолога (на примере опыта РРЦ РАС СО)</dc:title>
  <dc:creator>Fastkillah Admiral</dc:creator>
  <cp:lastModifiedBy>Fastkillah Admiral</cp:lastModifiedBy>
  <cp:revision>2</cp:revision>
  <dcterms:created xsi:type="dcterms:W3CDTF">2021-11-25T05:51:44Z</dcterms:created>
  <dcterms:modified xsi:type="dcterms:W3CDTF">2021-11-25T06:36:55Z</dcterms:modified>
</cp:coreProperties>
</file>